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1"/>
  </p:notesMasterIdLst>
  <p:sldIdLst>
    <p:sldId id="271" r:id="rId2"/>
    <p:sldId id="272" r:id="rId3"/>
    <p:sldId id="273" r:id="rId4"/>
    <p:sldId id="274" r:id="rId5"/>
    <p:sldId id="256" r:id="rId6"/>
    <p:sldId id="258" r:id="rId7"/>
    <p:sldId id="270" r:id="rId8"/>
    <p:sldId id="275" r:id="rId9"/>
    <p:sldId id="257" r:id="rId10"/>
    <p:sldId id="259" r:id="rId11"/>
    <p:sldId id="260" r:id="rId12"/>
    <p:sldId id="261" r:id="rId13"/>
    <p:sldId id="263" r:id="rId14"/>
    <p:sldId id="268" r:id="rId15"/>
    <p:sldId id="264" r:id="rId16"/>
    <p:sldId id="265" r:id="rId17"/>
    <p:sldId id="266" r:id="rId18"/>
    <p:sldId id="267" r:id="rId19"/>
    <p:sldId id="269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F68799-149A-489F-B646-D903692F7A01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15B34-A37D-4581-8A8A-3991B263A3B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5997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Využít odkaz na tabulku prvků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15B34-A37D-4581-8A8A-3991B263A3B7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3550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15B34-A37D-4581-8A8A-3991B263A3B7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8103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Tento snímek je vzorový,</a:t>
            </a:r>
            <a:r>
              <a:rPr lang="cs-CZ" baseline="0" dirty="0" smtClean="0"/>
              <a:t> další snímky jsou zadáním k tabulce v pracovním listě.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15B34-A37D-4581-8A8A-3991B263A3B7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4744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15B34-A37D-4581-8A8A-3991B263A3B7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5520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15B34-A37D-4581-8A8A-3991B263A3B7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8996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4973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7308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765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221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419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4299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6888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2239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3990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9026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018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76E8C-9EE2-4D28-96B0-01143371F877}" type="datetimeFigureOut">
              <a:rPr lang="cs-CZ" smtClean="0"/>
              <a:t>27.2.2012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65F8B-4E17-4F37-BF2A-99CE790AF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5272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abo.cz/mft/pt.htm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abo.cz/mft/pt.htm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abo.cz/mft/pt.htm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abo.cz/mft/pt.htm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o.cz/mft/pt.ht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o.cz/mft/pt.ht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Pracovn&#237;%20list%20k%20prezentavi.doc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abo.cz/mft/pt.htm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o.cz/mft/pt.ht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o.cz/mft/pt.ht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oBook05\Desktop\šabloyNápady\obrázky k šablonám\hlavička pro prezentaci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10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stenec 1"/>
          <p:cNvSpPr/>
          <p:nvPr/>
        </p:nvSpPr>
        <p:spPr>
          <a:xfrm>
            <a:off x="827584" y="876490"/>
            <a:ext cx="5400600" cy="5400600"/>
          </a:xfrm>
          <a:prstGeom prst="donut">
            <a:avLst>
              <a:gd name="adj" fmla="val 3115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6588224" y="620688"/>
            <a:ext cx="2232248" cy="12241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200" dirty="0" smtClean="0">
                <a:solidFill>
                  <a:srgbClr val="00B050"/>
                </a:solidFill>
              </a:rPr>
              <a:t>Chlór</a:t>
            </a:r>
            <a:endParaRPr lang="cs-CZ" sz="7200" dirty="0">
              <a:solidFill>
                <a:srgbClr val="00B05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7106910" y="3444702"/>
            <a:ext cx="1584176" cy="8156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00B050"/>
                </a:solidFill>
              </a:rPr>
              <a:t>POŘADÍ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818878" y="4581128"/>
            <a:ext cx="1872208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00B050"/>
                </a:solidFill>
              </a:rPr>
              <a:t>POČET ELEKTRONŮ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7020272" y="2204864"/>
            <a:ext cx="1944216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00B050"/>
                </a:solidFill>
              </a:rPr>
              <a:t>ZNAČKA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924867" y="2204864"/>
            <a:ext cx="2145610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Cl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7106910" y="3392302"/>
            <a:ext cx="1800200" cy="9204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00B050"/>
                </a:solidFill>
              </a:rPr>
              <a:t>17</a:t>
            </a:r>
            <a:endParaRPr lang="cs-CZ" sz="6000" dirty="0">
              <a:solidFill>
                <a:srgbClr val="00B050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818878" y="4581128"/>
            <a:ext cx="1872208" cy="11521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200" dirty="0" smtClean="0">
                <a:solidFill>
                  <a:srgbClr val="00B050"/>
                </a:solidFill>
              </a:rPr>
              <a:t>17</a:t>
            </a:r>
            <a:endParaRPr lang="cs-CZ" sz="7200" dirty="0">
              <a:solidFill>
                <a:srgbClr val="00B050"/>
              </a:solidFill>
            </a:endParaRPr>
          </a:p>
        </p:txBody>
      </p:sp>
      <p:sp>
        <p:nvSpPr>
          <p:cNvPr id="10" name="Vývojový diagram: nebo 9"/>
          <p:cNvSpPr/>
          <p:nvPr/>
        </p:nvSpPr>
        <p:spPr>
          <a:xfrm>
            <a:off x="3599892" y="3256831"/>
            <a:ext cx="648072" cy="648072"/>
          </a:xfrm>
          <a:prstGeom prst="flowChartOr">
            <a:avLst/>
          </a:prstGeom>
          <a:solidFill>
            <a:srgbClr val="FFC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2699792" y="3068959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b="1" dirty="0" smtClean="0">
                <a:solidFill>
                  <a:srgbClr val="FF0000"/>
                </a:solidFill>
              </a:rPr>
              <a:t>17</a:t>
            </a:r>
            <a:endParaRPr lang="cs-CZ" sz="6000" b="1" dirty="0">
              <a:solidFill>
                <a:srgbClr val="FF0000"/>
              </a:solidFill>
            </a:endParaRPr>
          </a:p>
        </p:txBody>
      </p:sp>
      <p:sp>
        <p:nvSpPr>
          <p:cNvPr id="15" name="Ovál 14"/>
          <p:cNvSpPr/>
          <p:nvPr/>
        </p:nvSpPr>
        <p:spPr>
          <a:xfrm>
            <a:off x="2757135" y="2841179"/>
            <a:ext cx="1542746" cy="14793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7096031" y="3444702"/>
            <a:ext cx="1584176" cy="8156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FF0000"/>
                </a:solidFill>
              </a:rPr>
              <a:t>POŘADÍ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6879117" y="4689140"/>
            <a:ext cx="1872208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FF0000"/>
                </a:solidFill>
              </a:rPr>
              <a:t>POČET ELEKTRONŮ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6962894" y="2204864"/>
            <a:ext cx="1944216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FF0000"/>
                </a:solidFill>
              </a:rPr>
              <a:t>ZNAČKA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3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stenec 1"/>
          <p:cNvSpPr/>
          <p:nvPr/>
        </p:nvSpPr>
        <p:spPr>
          <a:xfrm>
            <a:off x="1259632" y="1340768"/>
            <a:ext cx="4608512" cy="4536504"/>
          </a:xfrm>
          <a:prstGeom prst="donut">
            <a:avLst>
              <a:gd name="adj" fmla="val 3013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3" name="TextovéPole 2">
            <a:hlinkClick r:id="rId2"/>
          </p:cNvPr>
          <p:cNvSpPr txBox="1"/>
          <p:nvPr/>
        </p:nvSpPr>
        <p:spPr>
          <a:xfrm>
            <a:off x="2483768" y="1769337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82</a:t>
            </a:r>
            <a:endParaRPr lang="cs-CZ" sz="4000" dirty="0"/>
          </a:p>
        </p:txBody>
      </p:sp>
      <p:sp>
        <p:nvSpPr>
          <p:cNvPr id="4" name="Ovál 3"/>
          <p:cNvSpPr/>
          <p:nvPr/>
        </p:nvSpPr>
        <p:spPr>
          <a:xfrm>
            <a:off x="3275856" y="1844824"/>
            <a:ext cx="576064" cy="648072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165692" y="871643"/>
            <a:ext cx="2520280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Olovo</a:t>
            </a:r>
            <a:endParaRPr lang="cs-CZ" sz="5400" dirty="0">
              <a:solidFill>
                <a:schemeClr val="tx1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6165692" y="871643"/>
            <a:ext cx="2520280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Značka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660232" y="2492896"/>
            <a:ext cx="1728192" cy="11161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chemeClr val="tx1"/>
                </a:solidFill>
              </a:rPr>
              <a:t>82</a:t>
            </a:r>
            <a:endParaRPr lang="cs-CZ" sz="6000" dirty="0">
              <a:solidFill>
                <a:schemeClr val="tx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682711" y="3789040"/>
            <a:ext cx="1728192" cy="11161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chemeClr val="tx1"/>
                </a:solidFill>
              </a:rPr>
              <a:t>82</a:t>
            </a:r>
            <a:endParaRPr lang="cs-CZ" sz="6000" dirty="0">
              <a:solidFill>
                <a:schemeClr val="tx1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682711" y="2477222"/>
            <a:ext cx="1728192" cy="11317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Pořadí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691273" y="3789040"/>
            <a:ext cx="1728192" cy="11161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Počet protonů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682711" y="5517232"/>
            <a:ext cx="2003261" cy="9361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err="1" smtClean="0">
                <a:solidFill>
                  <a:schemeClr val="tx1"/>
                </a:solidFill>
              </a:rPr>
              <a:t>Pb</a:t>
            </a:r>
            <a:endParaRPr lang="cs-CZ" sz="6600" dirty="0">
              <a:solidFill>
                <a:schemeClr val="tx1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6703346" y="5517232"/>
            <a:ext cx="2025740" cy="93610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chemeClr val="tx1"/>
                </a:solidFill>
              </a:rPr>
              <a:t>Značka</a:t>
            </a:r>
            <a:endParaRPr lang="cs-CZ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8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stenec 1"/>
          <p:cNvSpPr/>
          <p:nvPr/>
        </p:nvSpPr>
        <p:spPr>
          <a:xfrm>
            <a:off x="1043608" y="1412776"/>
            <a:ext cx="4968552" cy="4968552"/>
          </a:xfrm>
          <a:prstGeom prst="donut">
            <a:avLst>
              <a:gd name="adj" fmla="val 2887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3" name="Obdélník 2">
            <a:hlinkClick r:id="rId2"/>
          </p:cNvPr>
          <p:cNvSpPr/>
          <p:nvPr/>
        </p:nvSpPr>
        <p:spPr>
          <a:xfrm>
            <a:off x="6824794" y="5733256"/>
            <a:ext cx="2088232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err="1" smtClean="0">
                <a:solidFill>
                  <a:srgbClr val="FF0000"/>
                </a:solidFill>
              </a:rPr>
              <a:t>Cu</a:t>
            </a:r>
            <a:endParaRPr lang="cs-CZ" sz="66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824794" y="620688"/>
            <a:ext cx="2088232" cy="115212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Měď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6824794" y="620688"/>
            <a:ext cx="2088232" cy="122413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Název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922043" y="3897052"/>
            <a:ext cx="1440160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29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7050957" y="2348880"/>
            <a:ext cx="1440160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29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33570" y="2391900"/>
            <a:ext cx="1553491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rgbClr val="FF0000"/>
                </a:solidFill>
              </a:rPr>
              <a:t>Pořadí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922043" y="3897052"/>
            <a:ext cx="1440160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FF0000"/>
                </a:solidFill>
              </a:rPr>
              <a:t>Počet elektronů</a:t>
            </a:r>
            <a:endParaRPr lang="cs-CZ" sz="2400" dirty="0">
              <a:solidFill>
                <a:srgbClr val="FF0000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915816" y="342900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/>
              <a:t>29</a:t>
            </a:r>
            <a:endParaRPr lang="cs-CZ" sz="4800" dirty="0"/>
          </a:p>
        </p:txBody>
      </p:sp>
      <p:sp>
        <p:nvSpPr>
          <p:cNvPr id="13" name="Vývojový diagram: nebo 12"/>
          <p:cNvSpPr/>
          <p:nvPr/>
        </p:nvSpPr>
        <p:spPr>
          <a:xfrm>
            <a:off x="3779912" y="3564014"/>
            <a:ext cx="576064" cy="560967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vál 3"/>
          <p:cNvSpPr/>
          <p:nvPr/>
        </p:nvSpPr>
        <p:spPr>
          <a:xfrm>
            <a:off x="2969822" y="2989402"/>
            <a:ext cx="1620180" cy="1710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969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stenec 1"/>
          <p:cNvSpPr/>
          <p:nvPr/>
        </p:nvSpPr>
        <p:spPr>
          <a:xfrm>
            <a:off x="1619672" y="1700808"/>
            <a:ext cx="4176464" cy="4248472"/>
          </a:xfrm>
          <a:prstGeom prst="donut">
            <a:avLst>
              <a:gd name="adj" fmla="val 2898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898067" y="3409545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800" dirty="0" smtClean="0"/>
              <a:t>26</a:t>
            </a:r>
            <a:endParaRPr lang="cs-CZ" sz="4800" dirty="0"/>
          </a:p>
        </p:txBody>
      </p:sp>
      <p:sp>
        <p:nvSpPr>
          <p:cNvPr id="4" name="Vývojový diagram: nebo 3"/>
          <p:cNvSpPr/>
          <p:nvPr/>
        </p:nvSpPr>
        <p:spPr>
          <a:xfrm>
            <a:off x="3707904" y="3627022"/>
            <a:ext cx="576064" cy="613520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6588224" y="692696"/>
            <a:ext cx="1944216" cy="10801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chemeClr val="tx1"/>
                </a:solidFill>
              </a:rPr>
              <a:t>Železo</a:t>
            </a:r>
            <a:endParaRPr lang="cs-CZ" sz="4800" dirty="0">
              <a:solidFill>
                <a:schemeClr val="tx1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6588224" y="692696"/>
            <a:ext cx="1944216" cy="10801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tx1"/>
                </a:solidFill>
              </a:rPr>
              <a:t>Název</a:t>
            </a:r>
            <a:endParaRPr lang="cs-CZ" sz="4400" dirty="0">
              <a:solidFill>
                <a:schemeClr val="tx1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7380312" y="2276872"/>
            <a:ext cx="1152128" cy="86409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tx1"/>
                </a:solidFill>
              </a:rPr>
              <a:t>26</a:t>
            </a:r>
            <a:endParaRPr lang="cs-CZ" sz="4400" dirty="0">
              <a:solidFill>
                <a:schemeClr val="tx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7164288" y="2132856"/>
            <a:ext cx="1584176" cy="127668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chemeClr val="tx1"/>
                </a:solidFill>
              </a:rPr>
              <a:t>Pořadí</a:t>
            </a:r>
            <a:endParaRPr lang="cs-CZ" sz="4000" dirty="0">
              <a:solidFill>
                <a:schemeClr val="tx1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7380312" y="3825044"/>
            <a:ext cx="1296144" cy="10441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tx1"/>
                </a:solidFill>
              </a:rPr>
              <a:t>26</a:t>
            </a:r>
            <a:endParaRPr lang="cs-CZ" sz="4400" dirty="0">
              <a:solidFill>
                <a:schemeClr val="tx1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80312" y="3627022"/>
            <a:ext cx="1440160" cy="13861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Počet elektronů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164288" y="5661248"/>
            <a:ext cx="1512168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err="1" smtClean="0">
                <a:solidFill>
                  <a:schemeClr val="tx1"/>
                </a:solidFill>
              </a:rPr>
              <a:t>Fe</a:t>
            </a:r>
            <a:endParaRPr lang="cs-CZ" sz="3600" dirty="0">
              <a:solidFill>
                <a:schemeClr val="tx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020272" y="5517232"/>
            <a:ext cx="1800200" cy="115212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Značka</a:t>
            </a:r>
            <a:endParaRPr lang="cs-CZ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5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cs-CZ" dirty="0" smtClean="0"/>
              <a:t>ŘEŠENÍ TESTU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Překontroluj si svou tabulku podle svých tabulek.</a:t>
            </a: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20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stenec 1"/>
          <p:cNvSpPr/>
          <p:nvPr/>
        </p:nvSpPr>
        <p:spPr>
          <a:xfrm>
            <a:off x="827584" y="876490"/>
            <a:ext cx="5400600" cy="5400600"/>
          </a:xfrm>
          <a:prstGeom prst="donut">
            <a:avLst>
              <a:gd name="adj" fmla="val 3115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6588224" y="620688"/>
            <a:ext cx="2232248" cy="122413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200" dirty="0" smtClean="0">
                <a:solidFill>
                  <a:srgbClr val="00B050"/>
                </a:solidFill>
                <a:hlinkClick r:id="rId2"/>
              </a:rPr>
              <a:t>Chlór</a:t>
            </a:r>
            <a:endParaRPr lang="cs-CZ" sz="7200" dirty="0">
              <a:solidFill>
                <a:srgbClr val="00B050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7106910" y="3444702"/>
            <a:ext cx="1584176" cy="8156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00B050"/>
                </a:solidFill>
              </a:rPr>
              <a:t>POŘADÍ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818878" y="4581128"/>
            <a:ext cx="1872208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00B050"/>
                </a:solidFill>
              </a:rPr>
              <a:t>POČET ELEKTRONŮ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7020272" y="2204864"/>
            <a:ext cx="1944216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00B050"/>
                </a:solidFill>
              </a:rPr>
              <a:t>ZNAČKA</a:t>
            </a:r>
            <a:endParaRPr lang="cs-CZ" dirty="0">
              <a:solidFill>
                <a:srgbClr val="00B050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924867" y="2204864"/>
            <a:ext cx="2145610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Cl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7106910" y="3392302"/>
            <a:ext cx="1800200" cy="9204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00B050"/>
                </a:solidFill>
              </a:rPr>
              <a:t>17</a:t>
            </a:r>
            <a:endParaRPr lang="cs-CZ" sz="6000" dirty="0">
              <a:solidFill>
                <a:srgbClr val="00B050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818878" y="4581128"/>
            <a:ext cx="1872208" cy="11521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200" dirty="0" smtClean="0">
                <a:solidFill>
                  <a:srgbClr val="00B050"/>
                </a:solidFill>
              </a:rPr>
              <a:t>17</a:t>
            </a:r>
            <a:endParaRPr lang="cs-CZ" sz="7200" dirty="0">
              <a:solidFill>
                <a:srgbClr val="00B050"/>
              </a:solidFill>
            </a:endParaRPr>
          </a:p>
        </p:txBody>
      </p:sp>
      <p:sp>
        <p:nvSpPr>
          <p:cNvPr id="10" name="Vývojový diagram: nebo 9"/>
          <p:cNvSpPr/>
          <p:nvPr/>
        </p:nvSpPr>
        <p:spPr>
          <a:xfrm>
            <a:off x="3599892" y="3256831"/>
            <a:ext cx="648072" cy="648072"/>
          </a:xfrm>
          <a:prstGeom prst="flowChartOr">
            <a:avLst/>
          </a:prstGeom>
          <a:solidFill>
            <a:srgbClr val="FFC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2699792" y="3068959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b="1" dirty="0" smtClean="0">
                <a:solidFill>
                  <a:srgbClr val="FF0000"/>
                </a:solidFill>
              </a:rPr>
              <a:t>17</a:t>
            </a:r>
            <a:endParaRPr lang="cs-CZ" sz="6000" b="1" dirty="0">
              <a:solidFill>
                <a:srgbClr val="FF0000"/>
              </a:solidFill>
            </a:endParaRPr>
          </a:p>
        </p:txBody>
      </p:sp>
      <p:sp>
        <p:nvSpPr>
          <p:cNvPr id="15" name="Ovál 14"/>
          <p:cNvSpPr/>
          <p:nvPr/>
        </p:nvSpPr>
        <p:spPr>
          <a:xfrm>
            <a:off x="2757135" y="2841179"/>
            <a:ext cx="1542746" cy="14793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7096031" y="3444702"/>
            <a:ext cx="1584176" cy="81560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FF0000"/>
                </a:solidFill>
              </a:rPr>
              <a:t>POŘADÍ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6879117" y="4689140"/>
            <a:ext cx="1872208" cy="9361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FF0000"/>
                </a:solidFill>
              </a:rPr>
              <a:t>POČET ELEKTRONŮ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6962894" y="2204864"/>
            <a:ext cx="1944216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rgbClr val="FF0000"/>
                </a:solidFill>
              </a:rPr>
              <a:t>ZNAČKA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3239852" y="1340768"/>
            <a:ext cx="8280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17</a:t>
            </a:r>
            <a:endParaRPr lang="cs-CZ" sz="4000" dirty="0"/>
          </a:p>
        </p:txBody>
      </p:sp>
      <p:sp>
        <p:nvSpPr>
          <p:cNvPr id="19" name="Ovál 18"/>
          <p:cNvSpPr/>
          <p:nvPr/>
        </p:nvSpPr>
        <p:spPr>
          <a:xfrm>
            <a:off x="3821848" y="1400582"/>
            <a:ext cx="576064" cy="648072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6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5" grpId="0" animBg="1"/>
      <p:bldP spid="16" grpId="0" animBg="1"/>
      <p:bldP spid="17" grpId="0" animBg="1"/>
      <p:bldP spid="18" grpId="0" animBg="1"/>
      <p:bldP spid="12" grpId="0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stenec 1"/>
          <p:cNvSpPr/>
          <p:nvPr/>
        </p:nvSpPr>
        <p:spPr>
          <a:xfrm>
            <a:off x="1259632" y="1340768"/>
            <a:ext cx="4608512" cy="4536504"/>
          </a:xfrm>
          <a:prstGeom prst="donut">
            <a:avLst>
              <a:gd name="adj" fmla="val 3013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3" name="TextovéPole 2">
            <a:hlinkClick r:id="rId2"/>
          </p:cNvPr>
          <p:cNvSpPr txBox="1"/>
          <p:nvPr/>
        </p:nvSpPr>
        <p:spPr>
          <a:xfrm>
            <a:off x="2483768" y="1769337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82</a:t>
            </a:r>
            <a:endParaRPr lang="cs-CZ" sz="4000" dirty="0"/>
          </a:p>
        </p:txBody>
      </p:sp>
      <p:sp>
        <p:nvSpPr>
          <p:cNvPr id="4" name="Ovál 3"/>
          <p:cNvSpPr/>
          <p:nvPr/>
        </p:nvSpPr>
        <p:spPr>
          <a:xfrm>
            <a:off x="3275856" y="1844824"/>
            <a:ext cx="576064" cy="648072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165692" y="871643"/>
            <a:ext cx="2520280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Olovo</a:t>
            </a:r>
            <a:endParaRPr lang="cs-CZ" sz="5400" dirty="0">
              <a:solidFill>
                <a:schemeClr val="tx1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6208806" y="871643"/>
            <a:ext cx="2520280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Značka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660232" y="2492896"/>
            <a:ext cx="1728192" cy="11161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chemeClr val="tx1"/>
                </a:solidFill>
              </a:rPr>
              <a:t>82</a:t>
            </a:r>
            <a:endParaRPr lang="cs-CZ" sz="6000" dirty="0">
              <a:solidFill>
                <a:schemeClr val="tx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6682711" y="3789040"/>
            <a:ext cx="1728192" cy="11161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chemeClr val="tx1"/>
                </a:solidFill>
              </a:rPr>
              <a:t>82</a:t>
            </a:r>
            <a:endParaRPr lang="cs-CZ" sz="6000" dirty="0">
              <a:solidFill>
                <a:schemeClr val="tx1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6682711" y="2477222"/>
            <a:ext cx="1728192" cy="11317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Pořadí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691273" y="3789040"/>
            <a:ext cx="1728192" cy="11161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Počet protonů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682711" y="5517232"/>
            <a:ext cx="2003261" cy="9361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err="1" smtClean="0">
                <a:solidFill>
                  <a:schemeClr val="tx1"/>
                </a:solidFill>
              </a:rPr>
              <a:t>Pb</a:t>
            </a:r>
            <a:endParaRPr lang="cs-CZ" sz="6600" dirty="0">
              <a:solidFill>
                <a:schemeClr val="tx1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6703346" y="5517232"/>
            <a:ext cx="2025740" cy="93610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chemeClr val="tx1"/>
                </a:solidFill>
              </a:rPr>
              <a:t>Značka</a:t>
            </a:r>
            <a:endParaRPr lang="cs-CZ" sz="4000" dirty="0">
              <a:solidFill>
                <a:schemeClr val="tx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2783187" y="3171118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82</a:t>
            </a:r>
            <a:endParaRPr lang="cs-CZ" sz="4000" dirty="0"/>
          </a:p>
        </p:txBody>
      </p:sp>
      <p:sp>
        <p:nvSpPr>
          <p:cNvPr id="14" name="Vývojový diagram: nebo 13"/>
          <p:cNvSpPr/>
          <p:nvPr/>
        </p:nvSpPr>
        <p:spPr>
          <a:xfrm>
            <a:off x="3489858" y="3429500"/>
            <a:ext cx="396044" cy="396044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699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3" grpId="0" animBg="1"/>
      <p:bldP spid="11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stenec 1"/>
          <p:cNvSpPr/>
          <p:nvPr/>
        </p:nvSpPr>
        <p:spPr>
          <a:xfrm>
            <a:off x="1043608" y="1412776"/>
            <a:ext cx="4968552" cy="4968552"/>
          </a:xfrm>
          <a:prstGeom prst="donut">
            <a:avLst>
              <a:gd name="adj" fmla="val 2887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3" name="Obdélník 2">
            <a:hlinkClick r:id="rId3"/>
          </p:cNvPr>
          <p:cNvSpPr/>
          <p:nvPr/>
        </p:nvSpPr>
        <p:spPr>
          <a:xfrm>
            <a:off x="6824794" y="5733256"/>
            <a:ext cx="2088232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err="1" smtClean="0">
                <a:solidFill>
                  <a:srgbClr val="FF0000"/>
                </a:solidFill>
              </a:rPr>
              <a:t>Cu</a:t>
            </a:r>
            <a:endParaRPr lang="cs-CZ" sz="6600" dirty="0">
              <a:solidFill>
                <a:srgbClr val="FF0000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6824794" y="620688"/>
            <a:ext cx="2088232" cy="115212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Měď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6824794" y="620688"/>
            <a:ext cx="2088232" cy="122413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rgbClr val="FF0000"/>
                </a:solidFill>
              </a:rPr>
              <a:t>Název</a:t>
            </a:r>
            <a:endParaRPr lang="cs-CZ" sz="4400" dirty="0">
              <a:solidFill>
                <a:srgbClr val="FF0000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6922043" y="3897052"/>
            <a:ext cx="1440160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29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7050957" y="2348880"/>
            <a:ext cx="1440160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29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33570" y="2391900"/>
            <a:ext cx="1553491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rgbClr val="FF0000"/>
                </a:solidFill>
              </a:rPr>
              <a:t>Pořadí</a:t>
            </a:r>
            <a:endParaRPr lang="cs-CZ" sz="3600" dirty="0">
              <a:solidFill>
                <a:srgbClr val="FF0000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922043" y="3897052"/>
            <a:ext cx="1440160" cy="93610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rgbClr val="FF0000"/>
                </a:solidFill>
              </a:rPr>
              <a:t>Počet elektronů</a:t>
            </a:r>
            <a:endParaRPr lang="cs-CZ" sz="2400" dirty="0">
              <a:solidFill>
                <a:srgbClr val="FF0000"/>
              </a:solidFill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2915816" y="3429000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 smtClean="0"/>
              <a:t>29</a:t>
            </a:r>
            <a:endParaRPr lang="cs-CZ" sz="4800" dirty="0"/>
          </a:p>
        </p:txBody>
      </p:sp>
      <p:sp>
        <p:nvSpPr>
          <p:cNvPr id="13" name="Vývojový diagram: nebo 12"/>
          <p:cNvSpPr/>
          <p:nvPr/>
        </p:nvSpPr>
        <p:spPr>
          <a:xfrm>
            <a:off x="3779912" y="3564014"/>
            <a:ext cx="576064" cy="560967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vál 3"/>
          <p:cNvSpPr/>
          <p:nvPr/>
        </p:nvSpPr>
        <p:spPr>
          <a:xfrm>
            <a:off x="2969822" y="2989402"/>
            <a:ext cx="1620180" cy="17101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TextovéPole 7"/>
          <p:cNvSpPr txBox="1"/>
          <p:nvPr/>
        </p:nvSpPr>
        <p:spPr>
          <a:xfrm>
            <a:off x="2969822" y="2132856"/>
            <a:ext cx="954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29</a:t>
            </a:r>
            <a:endParaRPr lang="cs-CZ" sz="4000" dirty="0"/>
          </a:p>
        </p:txBody>
      </p:sp>
      <p:sp>
        <p:nvSpPr>
          <p:cNvPr id="14" name="Ovál 13"/>
          <p:cNvSpPr/>
          <p:nvPr/>
        </p:nvSpPr>
        <p:spPr>
          <a:xfrm rot="10800000" flipH="1" flipV="1">
            <a:off x="3772778" y="2062839"/>
            <a:ext cx="817224" cy="718528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27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4" grpId="0" animBg="1"/>
      <p:bldP spid="8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stenec 1"/>
          <p:cNvSpPr/>
          <p:nvPr/>
        </p:nvSpPr>
        <p:spPr>
          <a:xfrm>
            <a:off x="1619672" y="1700808"/>
            <a:ext cx="4176464" cy="4248472"/>
          </a:xfrm>
          <a:prstGeom prst="donut">
            <a:avLst>
              <a:gd name="adj" fmla="val 2898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3" name="TextovéPole 2">
            <a:hlinkClick r:id="rId3"/>
          </p:cNvPr>
          <p:cNvSpPr txBox="1"/>
          <p:nvPr/>
        </p:nvSpPr>
        <p:spPr>
          <a:xfrm>
            <a:off x="2898067" y="3409545"/>
            <a:ext cx="8098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800" dirty="0" smtClean="0"/>
              <a:t>26</a:t>
            </a:r>
            <a:endParaRPr lang="cs-CZ" sz="4800" dirty="0"/>
          </a:p>
        </p:txBody>
      </p:sp>
      <p:sp>
        <p:nvSpPr>
          <p:cNvPr id="4" name="Vývojový diagram: nebo 3"/>
          <p:cNvSpPr/>
          <p:nvPr/>
        </p:nvSpPr>
        <p:spPr>
          <a:xfrm>
            <a:off x="3707904" y="3627022"/>
            <a:ext cx="576064" cy="613520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6588224" y="692696"/>
            <a:ext cx="1944216" cy="10801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smtClean="0">
                <a:solidFill>
                  <a:schemeClr val="tx1"/>
                </a:solidFill>
              </a:rPr>
              <a:t>Železo</a:t>
            </a:r>
            <a:endParaRPr lang="cs-CZ" sz="4800" dirty="0">
              <a:solidFill>
                <a:schemeClr val="tx1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6588224" y="692696"/>
            <a:ext cx="1944216" cy="10801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tx1"/>
                </a:solidFill>
              </a:rPr>
              <a:t>Název</a:t>
            </a:r>
            <a:endParaRPr lang="cs-CZ" sz="4400" dirty="0">
              <a:solidFill>
                <a:schemeClr val="tx1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7380312" y="2276872"/>
            <a:ext cx="1152128" cy="86409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tx1"/>
                </a:solidFill>
              </a:rPr>
              <a:t>26</a:t>
            </a:r>
            <a:endParaRPr lang="cs-CZ" sz="4400" dirty="0">
              <a:solidFill>
                <a:schemeClr val="tx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7164288" y="2132856"/>
            <a:ext cx="1584176" cy="127668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chemeClr val="tx1"/>
                </a:solidFill>
              </a:rPr>
              <a:t>Pořadí</a:t>
            </a:r>
            <a:endParaRPr lang="cs-CZ" sz="4000" dirty="0">
              <a:solidFill>
                <a:schemeClr val="tx1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7380312" y="3825044"/>
            <a:ext cx="1296144" cy="104411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tx1"/>
                </a:solidFill>
              </a:rPr>
              <a:t>26</a:t>
            </a:r>
            <a:endParaRPr lang="cs-CZ" sz="4400" dirty="0">
              <a:solidFill>
                <a:schemeClr val="tx1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80312" y="3627022"/>
            <a:ext cx="1440160" cy="138615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>
                <a:solidFill>
                  <a:schemeClr val="tx1"/>
                </a:solidFill>
              </a:rPr>
              <a:t>Počet elektronů</a:t>
            </a:r>
            <a:endParaRPr lang="cs-CZ" sz="2400" dirty="0">
              <a:solidFill>
                <a:schemeClr val="tx1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164288" y="5661248"/>
            <a:ext cx="1512168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err="1" smtClean="0">
                <a:solidFill>
                  <a:schemeClr val="tx1"/>
                </a:solidFill>
              </a:rPr>
              <a:t>Fe</a:t>
            </a:r>
            <a:endParaRPr lang="cs-CZ" sz="3600" dirty="0">
              <a:solidFill>
                <a:schemeClr val="tx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056276" y="5589240"/>
            <a:ext cx="1800200" cy="115212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200" dirty="0" smtClean="0">
                <a:solidFill>
                  <a:schemeClr val="tx1"/>
                </a:solidFill>
              </a:rPr>
              <a:t>Značka</a:t>
            </a:r>
            <a:endParaRPr lang="cs-CZ" sz="3200" dirty="0">
              <a:solidFill>
                <a:schemeClr val="tx1"/>
              </a:solidFill>
            </a:endParaRPr>
          </a:p>
        </p:txBody>
      </p:sp>
      <p:sp>
        <p:nvSpPr>
          <p:cNvPr id="13" name="TextovéPole 12"/>
          <p:cNvSpPr txBox="1"/>
          <p:nvPr/>
        </p:nvSpPr>
        <p:spPr>
          <a:xfrm>
            <a:off x="3419872" y="21328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dirty="0" smtClean="0"/>
              <a:t>26</a:t>
            </a:r>
            <a:endParaRPr lang="cs-CZ" sz="4400" dirty="0"/>
          </a:p>
        </p:txBody>
      </p:sp>
      <p:sp>
        <p:nvSpPr>
          <p:cNvPr id="14" name="Ovál 13"/>
          <p:cNvSpPr/>
          <p:nvPr/>
        </p:nvSpPr>
        <p:spPr>
          <a:xfrm rot="10800000" flipH="1" flipV="1">
            <a:off x="4142740" y="2315993"/>
            <a:ext cx="817224" cy="718528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94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3" grpId="0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21676"/>
              </p:ext>
            </p:extLst>
          </p:nvPr>
        </p:nvGraphicFramePr>
        <p:xfrm>
          <a:off x="107505" y="0"/>
          <a:ext cx="8856985" cy="66964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1397"/>
                <a:gridCol w="1771397"/>
                <a:gridCol w="1771397"/>
                <a:gridCol w="1771397"/>
                <a:gridCol w="1771397"/>
              </a:tblGrid>
              <a:tr h="845769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FF0000"/>
                          </a:solidFill>
                        </a:rPr>
                        <a:t>Název</a:t>
                      </a:r>
                      <a:endParaRPr lang="cs-CZ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FF0000"/>
                          </a:solidFill>
                        </a:rPr>
                        <a:t>Značka</a:t>
                      </a:r>
                      <a:endParaRPr lang="cs-CZ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FF0000"/>
                          </a:solidFill>
                        </a:rPr>
                        <a:t>Pořadí v soustavě</a:t>
                      </a:r>
                      <a:endParaRPr lang="cs-CZ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FF0000"/>
                          </a:solidFill>
                        </a:rPr>
                        <a:t>Počet protonů</a:t>
                      </a:r>
                      <a:endParaRPr lang="cs-CZ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FF0000"/>
                          </a:solidFill>
                        </a:rPr>
                        <a:t>Počet elektronů</a:t>
                      </a:r>
                      <a:endParaRPr lang="cs-CZ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150317"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/>
                        <a:t>Kyslík</a:t>
                      </a:r>
                      <a:endParaRPr lang="cs-CZ" sz="4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/>
                        <a:t>O</a:t>
                      </a:r>
                      <a:endParaRPr lang="cs-CZ" sz="4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/>
                        <a:t>8</a:t>
                      </a:r>
                      <a:endParaRPr lang="cs-CZ" sz="4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50317"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>
                          <a:solidFill>
                            <a:srgbClr val="FF0000"/>
                          </a:solidFill>
                        </a:rPr>
                        <a:t>Chlór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</a:tr>
              <a:tr h="1150317"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>
                          <a:solidFill>
                            <a:srgbClr val="FF0000"/>
                          </a:solidFill>
                        </a:rPr>
                        <a:t>82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150317">
                <a:tc>
                  <a:txBody>
                    <a:bodyPr/>
                    <a:lstStyle/>
                    <a:p>
                      <a:pPr algn="ctr"/>
                      <a:endParaRPr lang="cs-CZ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err="1" smtClean="0">
                          <a:solidFill>
                            <a:srgbClr val="FF0000"/>
                          </a:solidFill>
                        </a:rPr>
                        <a:t>Cu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</a:tr>
              <a:tr h="1150317"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>
                          <a:solidFill>
                            <a:srgbClr val="FF0000"/>
                          </a:solidFill>
                        </a:rPr>
                        <a:t>26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Obdélník 2"/>
          <p:cNvSpPr/>
          <p:nvPr/>
        </p:nvSpPr>
        <p:spPr>
          <a:xfrm>
            <a:off x="1958364" y="2253711"/>
            <a:ext cx="1584176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Cl</a:t>
            </a:r>
            <a:endParaRPr lang="cs-CZ" sz="5400" dirty="0">
              <a:solidFill>
                <a:schemeClr val="tx1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851920" y="2253711"/>
            <a:ext cx="1512168" cy="88725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chemeClr val="tx1"/>
                </a:solidFill>
              </a:rPr>
              <a:t>17</a:t>
            </a:r>
            <a:endParaRPr lang="cs-CZ" sz="6000" dirty="0">
              <a:solidFill>
                <a:schemeClr val="tx1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5588140" y="2253711"/>
            <a:ext cx="1512168" cy="88725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chemeClr val="tx1"/>
                </a:solidFill>
              </a:rPr>
              <a:t>17</a:t>
            </a:r>
            <a:endParaRPr lang="cs-CZ" sz="6000" dirty="0">
              <a:solidFill>
                <a:schemeClr val="tx1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7308304" y="2253710"/>
            <a:ext cx="1512168" cy="88725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chemeClr val="tx1"/>
                </a:solidFill>
              </a:rPr>
              <a:t>17</a:t>
            </a:r>
            <a:endParaRPr lang="cs-CZ" sz="6000" dirty="0">
              <a:solidFill>
                <a:schemeClr val="tx1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5588140" y="3429000"/>
            <a:ext cx="1432132" cy="7920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82</a:t>
            </a:r>
            <a:endParaRPr lang="cs-CZ" sz="5400" dirty="0">
              <a:solidFill>
                <a:schemeClr val="tx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3851920" y="3388626"/>
            <a:ext cx="1432132" cy="7920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82</a:t>
            </a:r>
            <a:endParaRPr lang="cs-CZ" sz="5400" dirty="0">
              <a:solidFill>
                <a:schemeClr val="tx1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041046" y="3356992"/>
            <a:ext cx="1418812" cy="93610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err="1" smtClean="0">
                <a:solidFill>
                  <a:schemeClr val="tx1"/>
                </a:solidFill>
              </a:rPr>
              <a:t>Pb</a:t>
            </a:r>
            <a:endParaRPr lang="cs-CZ" sz="4800" dirty="0">
              <a:solidFill>
                <a:schemeClr val="tx1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79512" y="3261823"/>
            <a:ext cx="1512168" cy="112049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chemeClr val="tx1"/>
                </a:solidFill>
              </a:rPr>
              <a:t>Olovo</a:t>
            </a:r>
            <a:endParaRPr lang="cs-CZ" sz="3600" dirty="0">
              <a:solidFill>
                <a:schemeClr val="tx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851920" y="4653136"/>
            <a:ext cx="1432132" cy="7920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29</a:t>
            </a:r>
            <a:endParaRPr lang="cs-CZ" sz="5400" dirty="0">
              <a:solidFill>
                <a:schemeClr val="tx1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5668176" y="4637678"/>
            <a:ext cx="1432132" cy="7920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29</a:t>
            </a:r>
            <a:endParaRPr lang="cs-CZ" sz="5400" dirty="0">
              <a:solidFill>
                <a:schemeClr val="tx1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7388340" y="4645407"/>
            <a:ext cx="1432132" cy="7920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29</a:t>
            </a:r>
            <a:endParaRPr lang="cs-CZ" sz="5400" dirty="0">
              <a:solidFill>
                <a:schemeClr val="tx1"/>
              </a:solidFill>
            </a:endParaRPr>
          </a:p>
        </p:txBody>
      </p:sp>
      <p:sp>
        <p:nvSpPr>
          <p:cNvPr id="15" name="Obdélník 14"/>
          <p:cNvSpPr/>
          <p:nvPr/>
        </p:nvSpPr>
        <p:spPr>
          <a:xfrm>
            <a:off x="323528" y="4637678"/>
            <a:ext cx="1512168" cy="79208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chemeClr val="tx1"/>
                </a:solidFill>
              </a:rPr>
              <a:t>Měď</a:t>
            </a:r>
            <a:endParaRPr lang="cs-CZ" sz="3600" dirty="0">
              <a:solidFill>
                <a:schemeClr val="tx1"/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323528" y="5733256"/>
            <a:ext cx="1512168" cy="86409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dirty="0" smtClean="0">
                <a:solidFill>
                  <a:schemeClr val="tx1"/>
                </a:solidFill>
              </a:rPr>
              <a:t>Železo</a:t>
            </a:r>
            <a:endParaRPr lang="cs-CZ" sz="3600" dirty="0">
              <a:solidFill>
                <a:schemeClr val="tx1"/>
              </a:solidFill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2041046" y="5608775"/>
            <a:ext cx="1418812" cy="100811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 err="1" smtClean="0">
                <a:solidFill>
                  <a:schemeClr val="tx1"/>
                </a:solidFill>
              </a:rPr>
              <a:t>Fe</a:t>
            </a:r>
            <a:endParaRPr lang="cs-CZ" sz="4800" dirty="0">
              <a:solidFill>
                <a:schemeClr val="tx1"/>
              </a:solidFill>
            </a:endParaRPr>
          </a:p>
        </p:txBody>
      </p:sp>
      <p:sp>
        <p:nvSpPr>
          <p:cNvPr id="18" name="Obdélník 17"/>
          <p:cNvSpPr/>
          <p:nvPr/>
        </p:nvSpPr>
        <p:spPr>
          <a:xfrm>
            <a:off x="3851920" y="5733256"/>
            <a:ext cx="1432132" cy="88363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chemeClr val="tx1"/>
                </a:solidFill>
              </a:rPr>
              <a:t>26</a:t>
            </a:r>
            <a:endParaRPr lang="cs-CZ" sz="4000" dirty="0">
              <a:solidFill>
                <a:schemeClr val="tx1"/>
              </a:solidFill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7308304" y="5671015"/>
            <a:ext cx="1432132" cy="88363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>
                <a:solidFill>
                  <a:schemeClr val="tx1"/>
                </a:solidFill>
              </a:rPr>
              <a:t>26</a:t>
            </a:r>
            <a:endParaRPr lang="cs-CZ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6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-11147" y="0"/>
            <a:ext cx="914400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cs-CZ" b="1" dirty="0"/>
              <a:t>Název výukového materiálu</a:t>
            </a:r>
            <a:r>
              <a:rPr lang="cs-CZ" dirty="0" smtClean="0"/>
              <a:t>: </a:t>
            </a:r>
            <a:endParaRPr lang="cs-CZ" dirty="0" smtClean="0"/>
          </a:p>
          <a:p>
            <a:pPr marL="0" indent="0" algn="ctr">
              <a:buNone/>
            </a:pPr>
            <a:r>
              <a:rPr lang="cs-CZ" b="1" dirty="0" smtClean="0"/>
              <a:t>Stavba </a:t>
            </a:r>
            <a:r>
              <a:rPr lang="cs-CZ" b="1" dirty="0" smtClean="0"/>
              <a:t>atomů </a:t>
            </a:r>
          </a:p>
          <a:p>
            <a:pPr marL="0" indent="0" algn="ctr">
              <a:buNone/>
            </a:pPr>
            <a:r>
              <a:rPr lang="cs-CZ" b="1" dirty="0" smtClean="0"/>
              <a:t>( Látka a těleso)</a:t>
            </a:r>
          </a:p>
          <a:p>
            <a:pPr marL="0" indent="0">
              <a:buNone/>
            </a:pPr>
            <a:r>
              <a:rPr lang="cs-CZ" b="1" dirty="0"/>
              <a:t>Předmět</a:t>
            </a:r>
            <a:r>
              <a:rPr lang="cs-CZ" b="1" dirty="0" smtClean="0"/>
              <a:t>: Fyzika</a:t>
            </a:r>
          </a:p>
          <a:p>
            <a:pPr marL="0" indent="0">
              <a:buNone/>
            </a:pPr>
            <a:r>
              <a:rPr lang="cs-CZ" b="1" dirty="0"/>
              <a:t>Autor:  Mgr. Ivana </a:t>
            </a:r>
            <a:r>
              <a:rPr lang="cs-CZ" b="1" dirty="0" smtClean="0"/>
              <a:t>Šnáblová</a:t>
            </a:r>
            <a:endParaRPr lang="cs-CZ" dirty="0"/>
          </a:p>
          <a:p>
            <a:pPr marL="0" indent="0">
              <a:buNone/>
            </a:pPr>
            <a:r>
              <a:rPr lang="cs-CZ" b="1" dirty="0" smtClean="0"/>
              <a:t>Cílová </a:t>
            </a:r>
            <a:r>
              <a:rPr lang="cs-CZ" b="1" dirty="0"/>
              <a:t>skupina</a:t>
            </a:r>
            <a:r>
              <a:rPr lang="cs-CZ" b="1" dirty="0" smtClean="0"/>
              <a:t>: 7. ročník základní školy</a:t>
            </a:r>
          </a:p>
          <a:p>
            <a:pPr marL="0" indent="0" algn="ctr">
              <a:buNone/>
            </a:pPr>
            <a:r>
              <a:rPr lang="cs-CZ" dirty="0" smtClean="0"/>
              <a:t>ÚNOR 2012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493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Anotace  </a:t>
            </a:r>
          </a:p>
          <a:p>
            <a:pPr marL="0" indent="0">
              <a:buNone/>
            </a:pPr>
            <a:r>
              <a:rPr lang="cs-CZ" dirty="0" smtClean="0"/>
              <a:t>Materiál slouží k zopakování učiva stavba atomu a       k motivaci žáků k vyhledávání informací nejen v elektronické podobě, ale i v běžných tabulkách. </a:t>
            </a:r>
          </a:p>
          <a:p>
            <a:pPr marL="0" indent="0">
              <a:buNone/>
            </a:pPr>
            <a:r>
              <a:rPr lang="cs-CZ" dirty="0" smtClean="0"/>
              <a:t>Součástí materiálu je pracovní list s tabulkou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r>
              <a:rPr lang="cs-CZ" dirty="0" smtClean="0"/>
              <a:t>(</a:t>
            </a:r>
            <a:r>
              <a:rPr lang="cs-CZ" dirty="0" smtClean="0">
                <a:hlinkClick r:id="rId2" action="ppaction://hlinkfile"/>
              </a:rPr>
              <a:t>pracovní list</a:t>
            </a:r>
            <a:r>
              <a:rPr lang="cs-CZ" dirty="0" smtClean="0"/>
              <a:t>) </a:t>
            </a:r>
            <a:endParaRPr lang="cs-CZ" dirty="0" smtClean="0"/>
          </a:p>
          <a:p>
            <a:pPr marL="0" indent="0">
              <a:buNone/>
            </a:pPr>
            <a:r>
              <a:rPr lang="cs-CZ" b="1" dirty="0"/>
              <a:t>Materiály jsou určeny pro bezplatné používání pro potřeby výuky a vzdělávání na všech typech škol a školských zařízení. Jakékoliv další využití podléhá autorskému </a:t>
            </a:r>
            <a:r>
              <a:rPr lang="cs-CZ" b="1" dirty="0" smtClean="0"/>
              <a:t>zákonu.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6410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467544" y="764704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/>
              <a:t>Použité zdroje</a:t>
            </a:r>
            <a:endParaRPr lang="cs-CZ" sz="2800" b="1" dirty="0"/>
          </a:p>
        </p:txBody>
      </p:sp>
      <p:sp>
        <p:nvSpPr>
          <p:cNvPr id="8" name="Obdélník 7"/>
          <p:cNvSpPr/>
          <p:nvPr/>
        </p:nvSpPr>
        <p:spPr>
          <a:xfrm>
            <a:off x="467544" y="1364124"/>
            <a:ext cx="86764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/>
              <a:t>agentura REMION  Hlásná </a:t>
            </a:r>
            <a:r>
              <a:rPr lang="cs-CZ" b="1" dirty="0" smtClean="0"/>
              <a:t>Třebáň: </a:t>
            </a:r>
            <a:r>
              <a:rPr lang="cs-CZ" dirty="0" smtClean="0"/>
              <a:t>LABORATORNÍ  </a:t>
            </a:r>
            <a:r>
              <a:rPr lang="cs-CZ" dirty="0" smtClean="0"/>
              <a:t>PRŮVODCE</a:t>
            </a:r>
            <a:r>
              <a:rPr lang="cs-CZ" dirty="0" smtClean="0"/>
              <a:t>: </a:t>
            </a:r>
            <a:r>
              <a:rPr lang="cs-CZ" dirty="0" smtClean="0">
                <a:hlinkClick r:id="rId2"/>
              </a:rPr>
              <a:t>www.labo.cz/</a:t>
            </a:r>
            <a:r>
              <a:rPr lang="cs-CZ" dirty="0" err="1" smtClean="0">
                <a:hlinkClick r:id="rId2"/>
              </a:rPr>
              <a:t>mft</a:t>
            </a:r>
            <a:r>
              <a:rPr lang="cs-CZ" dirty="0" smtClean="0">
                <a:hlinkClick r:id="rId2"/>
              </a:rPr>
              <a:t>/pt.htm</a:t>
            </a:r>
            <a:r>
              <a:rPr lang="cs-CZ" dirty="0" smtClean="0"/>
              <a:t>, 2.2012 (ON LINE)</a:t>
            </a:r>
          </a:p>
          <a:p>
            <a:pPr marL="68580" indent="0">
              <a:buNone/>
            </a:pPr>
            <a:r>
              <a:rPr lang="cs-CZ" dirty="0" err="1"/>
              <a:t>RNDr</a:t>
            </a:r>
            <a:r>
              <a:rPr lang="cs-CZ" dirty="0"/>
              <a:t> R. Kolářová, </a:t>
            </a:r>
            <a:r>
              <a:rPr lang="cs-CZ" dirty="0" err="1"/>
              <a:t>PaeDr</a:t>
            </a:r>
            <a:r>
              <a:rPr lang="cs-CZ" dirty="0"/>
              <a:t> F. </a:t>
            </a:r>
            <a:r>
              <a:rPr lang="cs-CZ" dirty="0" err="1"/>
              <a:t>Běloun</a:t>
            </a:r>
            <a:r>
              <a:rPr lang="cs-CZ" dirty="0"/>
              <a:t>, </a:t>
            </a:r>
            <a:r>
              <a:rPr lang="cs-CZ" dirty="0" err="1"/>
              <a:t>RNDr</a:t>
            </a:r>
            <a:r>
              <a:rPr lang="cs-CZ" dirty="0"/>
              <a:t> M. Chytilová, </a:t>
            </a:r>
            <a:r>
              <a:rPr lang="cs-CZ" dirty="0" err="1"/>
              <a:t>RNDr</a:t>
            </a:r>
            <a:r>
              <a:rPr lang="cs-CZ" dirty="0"/>
              <a:t> M. Petera: Tabulky pro základní školy, SPN pedagogické nakladatelství a.s.  </a:t>
            </a:r>
            <a:r>
              <a:rPr lang="cs-CZ" dirty="0" smtClean="0"/>
              <a:t>2000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6701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3347864" y="332657"/>
            <a:ext cx="5110336" cy="1224135"/>
          </a:xfrm>
        </p:spPr>
        <p:txBody>
          <a:bodyPr>
            <a:normAutofit/>
          </a:bodyPr>
          <a:lstStyle/>
          <a:p>
            <a:r>
              <a:rPr lang="cs-CZ" dirty="0" smtClean="0"/>
              <a:t>Stavba atomů</a:t>
            </a:r>
            <a:r>
              <a:rPr lang="cs-CZ" sz="2000" dirty="0" smtClean="0"/>
              <a:t/>
            </a:r>
            <a:br>
              <a:rPr lang="cs-CZ" sz="2000" dirty="0" smtClean="0"/>
            </a:br>
            <a:endParaRPr lang="cs-CZ" sz="20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979258" y="1628800"/>
            <a:ext cx="5697198" cy="4010000"/>
          </a:xfrm>
        </p:spPr>
        <p:txBody>
          <a:bodyPr>
            <a:normAutofit/>
          </a:bodyPr>
          <a:lstStyle/>
          <a:p>
            <a:r>
              <a:rPr lang="cs-CZ" dirty="0" smtClean="0">
                <a:solidFill>
                  <a:schemeClr val="tx1"/>
                </a:solidFill>
              </a:rPr>
              <a:t>Doplňte chybějící údaje: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název prvku, značku prvku, 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pořadí v soustavě prvků</a:t>
            </a:r>
          </a:p>
          <a:p>
            <a:r>
              <a:rPr lang="cs-CZ" dirty="0">
                <a:solidFill>
                  <a:schemeClr val="tx1"/>
                </a:solidFill>
              </a:rPr>
              <a:t>p</a:t>
            </a:r>
            <a:r>
              <a:rPr lang="cs-CZ" dirty="0" smtClean="0">
                <a:solidFill>
                  <a:schemeClr val="tx1"/>
                </a:solidFill>
              </a:rPr>
              <a:t>očet protonů v jádře atomu,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počet elektronů v obalu atomu.</a:t>
            </a:r>
          </a:p>
        </p:txBody>
      </p:sp>
      <p:pic>
        <p:nvPicPr>
          <p:cNvPr id="1026" name="Picture 2" descr="C:\Users\ProBook05\AppData\Local\Microsoft\Windows\Temporary Internet Files\Content.IE5\RO0U7M7K\MC90041361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25" y="3573016"/>
            <a:ext cx="2724033" cy="286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" y="-17690"/>
            <a:ext cx="2976166" cy="3053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402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1043608" y="620688"/>
            <a:ext cx="7208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4400" dirty="0">
                <a:hlinkClick r:id="rId3"/>
              </a:rPr>
              <a:t>PERIODICKÁ SOUSTAVA PRVKŮ</a:t>
            </a:r>
            <a:endParaRPr lang="cs-CZ" sz="44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755576" y="2204864"/>
            <a:ext cx="763284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 smtClean="0">
                <a:solidFill>
                  <a:srgbClr val="FF0000"/>
                </a:solidFill>
              </a:rPr>
              <a:t>D.I. Mendělejev</a:t>
            </a:r>
          </a:p>
          <a:p>
            <a:pPr algn="ctr"/>
            <a:r>
              <a:rPr lang="cs-CZ" sz="4000" dirty="0" smtClean="0"/>
              <a:t>Sestavil v roce 1870 tabulku prvků. Byly v ní již známě prvky. Protože objevil periodický zákon, dokázal předpovědět  umístění </a:t>
            </a:r>
            <a:r>
              <a:rPr lang="cs-CZ" sz="4000" dirty="0" smtClean="0"/>
              <a:t>dalších </a:t>
            </a:r>
            <a:r>
              <a:rPr lang="cs-CZ" sz="4000" dirty="0" smtClean="0"/>
              <a:t>ještě do té doby </a:t>
            </a:r>
            <a:r>
              <a:rPr lang="cs-CZ" sz="4000" dirty="0" smtClean="0"/>
              <a:t>neznámých </a:t>
            </a:r>
            <a:r>
              <a:rPr lang="cs-CZ" sz="4000" dirty="0" smtClean="0"/>
              <a:t>prvků.</a:t>
            </a:r>
          </a:p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2363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Pořadí prvků v periodické soustavě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cs-CZ" dirty="0" smtClean="0"/>
              <a:t>Prvky jsou v tabulce seřazeny podle počtu protonů v jádře jejich atomů.</a:t>
            </a:r>
          </a:p>
          <a:p>
            <a:r>
              <a:rPr lang="cs-CZ" dirty="0" smtClean="0"/>
              <a:t>V každém atomu je stejný počet elektronů a protonů.</a:t>
            </a:r>
          </a:p>
          <a:p>
            <a:r>
              <a:rPr lang="cs-CZ" dirty="0" smtClean="0"/>
              <a:t>Název prvku se obvykle nahrazuje jeho značkou.</a:t>
            </a:r>
          </a:p>
          <a:p>
            <a:r>
              <a:rPr lang="cs-CZ" dirty="0" smtClean="0"/>
              <a:t>Některé značky prvků už znáte, setkali jste se s nimi už v přírodopisu. Zkuste si na některé vzpomenout. Další poznáte blíže v hodinách fyziky a příští rok  i chemie.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94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785153"/>
              </p:ext>
            </p:extLst>
          </p:nvPr>
        </p:nvGraphicFramePr>
        <p:xfrm>
          <a:off x="107505" y="0"/>
          <a:ext cx="8856985" cy="66964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1397"/>
                <a:gridCol w="1771397"/>
                <a:gridCol w="1771397"/>
                <a:gridCol w="1771397"/>
                <a:gridCol w="1771397"/>
              </a:tblGrid>
              <a:tr h="845769"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FF0000"/>
                          </a:solidFill>
                        </a:rPr>
                        <a:t>Název</a:t>
                      </a:r>
                      <a:endParaRPr lang="cs-CZ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FF0000"/>
                          </a:solidFill>
                        </a:rPr>
                        <a:t>Značka</a:t>
                      </a:r>
                      <a:endParaRPr lang="cs-CZ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FF0000"/>
                          </a:solidFill>
                        </a:rPr>
                        <a:t>Pořadí v soustavě</a:t>
                      </a:r>
                      <a:endParaRPr lang="cs-CZ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FF0000"/>
                          </a:solidFill>
                        </a:rPr>
                        <a:t>Počet protonů</a:t>
                      </a:r>
                      <a:endParaRPr lang="cs-CZ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dirty="0" smtClean="0">
                          <a:solidFill>
                            <a:srgbClr val="FF0000"/>
                          </a:solidFill>
                        </a:rPr>
                        <a:t>Počet elektronů</a:t>
                      </a:r>
                      <a:endParaRPr lang="cs-CZ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150317"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/>
                        <a:t>Kyslík</a:t>
                      </a:r>
                      <a:endParaRPr lang="cs-CZ" sz="4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/>
                        <a:t>O</a:t>
                      </a:r>
                      <a:endParaRPr lang="cs-CZ" sz="4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/>
                        <a:t>8</a:t>
                      </a:r>
                      <a:endParaRPr lang="cs-CZ" sz="44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50317"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>
                          <a:solidFill>
                            <a:srgbClr val="FF0000"/>
                          </a:solidFill>
                        </a:rPr>
                        <a:t>Chlór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</a:tr>
              <a:tr h="1150317"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>
                          <a:solidFill>
                            <a:srgbClr val="FF0000"/>
                          </a:solidFill>
                        </a:rPr>
                        <a:t>82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150317">
                <a:tc>
                  <a:txBody>
                    <a:bodyPr/>
                    <a:lstStyle/>
                    <a:p>
                      <a:pPr algn="ctr"/>
                      <a:endParaRPr lang="cs-CZ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err="1" smtClean="0">
                          <a:solidFill>
                            <a:srgbClr val="FF0000"/>
                          </a:solidFill>
                        </a:rPr>
                        <a:t>Cu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</a:tr>
              <a:tr h="1150317"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4400" dirty="0" smtClean="0">
                          <a:solidFill>
                            <a:srgbClr val="FF0000"/>
                          </a:solidFill>
                        </a:rPr>
                        <a:t>26</a:t>
                      </a:r>
                      <a:endParaRPr lang="cs-CZ" sz="4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cs-CZ" sz="4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77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stenec 3">
            <a:hlinkClick r:id="rId3"/>
          </p:cNvPr>
          <p:cNvSpPr/>
          <p:nvPr/>
        </p:nvSpPr>
        <p:spPr>
          <a:xfrm>
            <a:off x="107504" y="116632"/>
            <a:ext cx="5976664" cy="6120680"/>
          </a:xfrm>
          <a:prstGeom prst="donut">
            <a:avLst>
              <a:gd name="adj" fmla="val 32291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  <p:sp>
        <p:nvSpPr>
          <p:cNvPr id="5" name="Vývojový diagram: nebo 4"/>
          <p:cNvSpPr/>
          <p:nvPr/>
        </p:nvSpPr>
        <p:spPr>
          <a:xfrm>
            <a:off x="2897814" y="3792858"/>
            <a:ext cx="396044" cy="396044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ývojový diagram: nebo 7"/>
          <p:cNvSpPr/>
          <p:nvPr/>
        </p:nvSpPr>
        <p:spPr>
          <a:xfrm>
            <a:off x="3527548" y="3522276"/>
            <a:ext cx="396044" cy="396044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ývojový diagram: nebo 8"/>
          <p:cNvSpPr/>
          <p:nvPr/>
        </p:nvSpPr>
        <p:spPr>
          <a:xfrm>
            <a:off x="2084903" y="3076538"/>
            <a:ext cx="396044" cy="396044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Vývojový diagram: nebo 9"/>
          <p:cNvSpPr/>
          <p:nvPr/>
        </p:nvSpPr>
        <p:spPr>
          <a:xfrm>
            <a:off x="2401878" y="3551103"/>
            <a:ext cx="396044" cy="396044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Vývojový diagram: nebo 10"/>
          <p:cNvSpPr/>
          <p:nvPr/>
        </p:nvSpPr>
        <p:spPr>
          <a:xfrm>
            <a:off x="2425568" y="2511580"/>
            <a:ext cx="396044" cy="396044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Vývojový diagram: nebo 11"/>
          <p:cNvSpPr/>
          <p:nvPr/>
        </p:nvSpPr>
        <p:spPr>
          <a:xfrm>
            <a:off x="3748848" y="3060724"/>
            <a:ext cx="396044" cy="396044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Vývojový diagram: nebo 12"/>
          <p:cNvSpPr/>
          <p:nvPr/>
        </p:nvSpPr>
        <p:spPr>
          <a:xfrm>
            <a:off x="2913147" y="3129160"/>
            <a:ext cx="396044" cy="396044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Vývojový diagram: nebo 13"/>
          <p:cNvSpPr/>
          <p:nvPr/>
        </p:nvSpPr>
        <p:spPr>
          <a:xfrm>
            <a:off x="3394736" y="2522205"/>
            <a:ext cx="396044" cy="396044"/>
          </a:xfrm>
          <a:prstGeom prst="flowChar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bdélník 15"/>
          <p:cNvSpPr/>
          <p:nvPr/>
        </p:nvSpPr>
        <p:spPr>
          <a:xfrm>
            <a:off x="6732240" y="836712"/>
            <a:ext cx="158417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NÁZEV</a:t>
            </a:r>
            <a:endParaRPr lang="cs-CZ" dirty="0"/>
          </a:p>
        </p:txBody>
      </p:sp>
      <p:sp>
        <p:nvSpPr>
          <p:cNvPr id="17" name="Obdélník 16"/>
          <p:cNvSpPr/>
          <p:nvPr/>
        </p:nvSpPr>
        <p:spPr>
          <a:xfrm>
            <a:off x="6959268" y="2049341"/>
            <a:ext cx="1584176" cy="8156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POŘADÍ</a:t>
            </a:r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6732240" y="3247712"/>
            <a:ext cx="1872208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POČET ELEKTRONŮ</a:t>
            </a:r>
            <a:endParaRPr lang="cs-CZ" dirty="0"/>
          </a:p>
        </p:txBody>
      </p:sp>
      <p:sp>
        <p:nvSpPr>
          <p:cNvPr id="2" name="Obdélník 1"/>
          <p:cNvSpPr/>
          <p:nvPr/>
        </p:nvSpPr>
        <p:spPr>
          <a:xfrm>
            <a:off x="6605945" y="1962436"/>
            <a:ext cx="2160240" cy="945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0" dirty="0"/>
              <a:t>8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6588224" y="3176972"/>
            <a:ext cx="2160240" cy="945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0" dirty="0"/>
              <a:t>8</a:t>
            </a:r>
          </a:p>
        </p:txBody>
      </p:sp>
      <p:sp>
        <p:nvSpPr>
          <p:cNvPr id="3" name="Obdélník 2"/>
          <p:cNvSpPr/>
          <p:nvPr/>
        </p:nvSpPr>
        <p:spPr>
          <a:xfrm>
            <a:off x="6732240" y="764704"/>
            <a:ext cx="187220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dirty="0"/>
              <a:t>K</a:t>
            </a:r>
            <a:r>
              <a:rPr lang="cs-CZ" sz="4800" dirty="0" smtClean="0"/>
              <a:t>YSLÍK</a:t>
            </a:r>
            <a:endParaRPr lang="cs-CZ" sz="4800" dirty="0"/>
          </a:p>
        </p:txBody>
      </p:sp>
      <p:sp>
        <p:nvSpPr>
          <p:cNvPr id="6" name="Obdélník 5"/>
          <p:cNvSpPr/>
          <p:nvPr/>
        </p:nvSpPr>
        <p:spPr>
          <a:xfrm>
            <a:off x="6170984" y="4624600"/>
            <a:ext cx="194421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ZNAČKA</a:t>
            </a:r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6077628" y="4524821"/>
            <a:ext cx="2808312" cy="11247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0" dirty="0" smtClean="0"/>
              <a:t>O</a:t>
            </a:r>
            <a:endParaRPr lang="cs-CZ" sz="8000" dirty="0"/>
          </a:p>
        </p:txBody>
      </p:sp>
      <p:sp>
        <p:nvSpPr>
          <p:cNvPr id="19" name="Ovál 18"/>
          <p:cNvSpPr/>
          <p:nvPr/>
        </p:nvSpPr>
        <p:spPr>
          <a:xfrm>
            <a:off x="2971924" y="5001493"/>
            <a:ext cx="576064" cy="648072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20" name="Ovál 19"/>
          <p:cNvSpPr/>
          <p:nvPr/>
        </p:nvSpPr>
        <p:spPr>
          <a:xfrm>
            <a:off x="1257010" y="3976528"/>
            <a:ext cx="576064" cy="648072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21" name="Ovál 20"/>
          <p:cNvSpPr/>
          <p:nvPr/>
        </p:nvSpPr>
        <p:spPr>
          <a:xfrm>
            <a:off x="467544" y="3123295"/>
            <a:ext cx="576064" cy="648072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22" name="Ovál 21"/>
          <p:cNvSpPr/>
          <p:nvPr/>
        </p:nvSpPr>
        <p:spPr>
          <a:xfrm>
            <a:off x="968978" y="1725305"/>
            <a:ext cx="576064" cy="648072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23" name="Ovál 22"/>
          <p:cNvSpPr/>
          <p:nvPr/>
        </p:nvSpPr>
        <p:spPr>
          <a:xfrm>
            <a:off x="2818672" y="620688"/>
            <a:ext cx="576064" cy="648072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24" name="Ovál 23"/>
          <p:cNvSpPr/>
          <p:nvPr/>
        </p:nvSpPr>
        <p:spPr>
          <a:xfrm>
            <a:off x="4339212" y="1124744"/>
            <a:ext cx="576064" cy="648072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25" name="Ovál 24"/>
          <p:cNvSpPr/>
          <p:nvPr/>
        </p:nvSpPr>
        <p:spPr>
          <a:xfrm>
            <a:off x="5148064" y="2327903"/>
            <a:ext cx="576064" cy="648072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  <p:sp>
        <p:nvSpPr>
          <p:cNvPr id="26" name="Ovál 25"/>
          <p:cNvSpPr/>
          <p:nvPr/>
        </p:nvSpPr>
        <p:spPr>
          <a:xfrm>
            <a:off x="5004048" y="4113076"/>
            <a:ext cx="576064" cy="648072"/>
          </a:xfrm>
          <a:prstGeom prst="ellipse">
            <a:avLst/>
          </a:prstGeom>
          <a:solidFill>
            <a:srgbClr val="92D05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>
                <a:solidFill>
                  <a:srgbClr val="FF0000"/>
                </a:solidFill>
              </a:rPr>
              <a:t>-</a:t>
            </a:r>
            <a:endParaRPr lang="cs-CZ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03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3" grpId="0" animBg="1"/>
      <p:bldP spid="7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555</TotalTime>
  <Words>428</Words>
  <Application>Microsoft Office PowerPoint</Application>
  <PresentationFormat>Předvádění na obrazovce (4:3)</PresentationFormat>
  <Paragraphs>181</Paragraphs>
  <Slides>19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Stavba atomů </vt:lpstr>
      <vt:lpstr>Prezentace aplikace PowerPoint</vt:lpstr>
      <vt:lpstr>Pořadí prvků v periodické soustavě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ŘEŠENÍ TESTU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Stavba atomů</dc:title>
  <dc:creator>ProBook05</dc:creator>
  <cp:lastModifiedBy>ProBook05</cp:lastModifiedBy>
  <cp:revision>41</cp:revision>
  <dcterms:created xsi:type="dcterms:W3CDTF">2012-02-12T15:03:47Z</dcterms:created>
  <dcterms:modified xsi:type="dcterms:W3CDTF">2012-02-27T10:35:38Z</dcterms:modified>
</cp:coreProperties>
</file>